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63" r:id="rId4"/>
    <p:sldId id="258" r:id="rId5"/>
    <p:sldId id="259" r:id="rId6"/>
    <p:sldId id="261" r:id="rId7"/>
    <p:sldId id="266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89324" autoAdjust="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5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045A7-5748-41F3-8961-42103601621E}" type="datetimeFigureOut">
              <a:rPr lang="en-CA" smtClean="0"/>
              <a:t>2016-09-29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76AA0-6A25-4456-8D63-4BCB7F61C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785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Propyl ethanoate</a:t>
            </a:r>
          </a:p>
          <a:p>
            <a:r>
              <a:rPr lang="en-CA" dirty="0" smtClean="0"/>
              <a:t>3-methylbutyl acetate</a:t>
            </a:r>
          </a:p>
          <a:p>
            <a:r>
              <a:rPr lang="en-CA" dirty="0" smtClean="0"/>
              <a:t>Benzyl acetate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76AA0-6A25-4456-8D63-4BCB7F61C4E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74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Methyl ethanoate</a:t>
            </a:r>
          </a:p>
          <a:p>
            <a:r>
              <a:rPr lang="en-CA" dirty="0" smtClean="0"/>
              <a:t>Ethyl </a:t>
            </a:r>
            <a:r>
              <a:rPr lang="en-CA" dirty="0" err="1" smtClean="0"/>
              <a:t>methanoate</a:t>
            </a:r>
            <a:endParaRPr lang="en-CA" dirty="0" smtClean="0"/>
          </a:p>
          <a:p>
            <a:r>
              <a:rPr lang="en-CA" dirty="0" smtClean="0"/>
              <a:t>Methyl benzoate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76AA0-6A25-4456-8D63-4BCB7F61C4E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91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3.cpcache.com/product/78499651/hello_ester_ash_grey_tshirt.jpg?width=350&amp;height=350&amp;Filters" TargetMode="External"/><Relationship Id="rId13" Type="http://schemas.openxmlformats.org/officeDocument/2006/relationships/hyperlink" Target="https://staticdelivery.nexusmods.com/mods/110/images/74627-0-1459502036.jpg" TargetMode="External"/><Relationship Id="rId3" Type="http://schemas.openxmlformats.org/officeDocument/2006/relationships/hyperlink" Target="https://youtu.be/KZhxI_i8jcE" TargetMode="External"/><Relationship Id="rId7" Type="http://schemas.openxmlformats.org/officeDocument/2006/relationships/hyperlink" Target="http://media.wilby.nu/2014/06/fEW6Y.jpg" TargetMode="External"/><Relationship Id="rId12" Type="http://schemas.openxmlformats.org/officeDocument/2006/relationships/hyperlink" Target="http://images.all-free-download.com/images/graphicthumb/banana_310735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reviews.123rf.com/images/haywiremedia/haywiremedia1302/haywiremedia130200025/18066081-A-young-boy-is-driving-a-box-car-with-a-wheels-thar-are-drawn-and-he-is-holding-a-steering-wheel-on--Stock-Photo.jpg" TargetMode="External"/><Relationship Id="rId11" Type="http://schemas.openxmlformats.org/officeDocument/2006/relationships/hyperlink" Target="http://gustotv.com/wp-content/uploads/2014/12/shutterstock_84284302.jpg" TargetMode="External"/><Relationship Id="rId5" Type="http://schemas.openxmlformats.org/officeDocument/2006/relationships/hyperlink" Target="http://www.iceis.pl/drinki/drinki_przepisyh249.jpg" TargetMode="External"/><Relationship Id="rId10" Type="http://schemas.openxmlformats.org/officeDocument/2006/relationships/hyperlink" Target="http://www.chm.bris.ac.uk/motm/ethylacetate/smells.htm" TargetMode="External"/><Relationship Id="rId4" Type="http://schemas.openxmlformats.org/officeDocument/2006/relationships/hyperlink" Target="http://www.3rd1000.com/chem301/chem301v.htm" TargetMode="External"/><Relationship Id="rId9" Type="http://schemas.openxmlformats.org/officeDocument/2006/relationships/hyperlink" Target="http://images.parentherald.com/data/images/full/47522/bucket-of-water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ZhxI_i8jcE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9230" y="533400"/>
            <a:ext cx="4224770" cy="3067050"/>
          </a:xfrm>
        </p:spPr>
        <p:txBody>
          <a:bodyPr/>
          <a:lstStyle/>
          <a:p>
            <a:r>
              <a:rPr lang="en-CA" sz="4400" dirty="0" smtClean="0">
                <a:solidFill>
                  <a:schemeClr val="bg1"/>
                </a:solidFill>
              </a:rPr>
              <a:t>The</a:t>
            </a:r>
            <a:r>
              <a:rPr lang="en-CA" sz="4400" dirty="0">
                <a:solidFill>
                  <a:schemeClr val="bg1"/>
                </a:solidFill>
              </a:rPr>
              <a:t> </a:t>
            </a:r>
            <a:r>
              <a:rPr lang="en-CA" sz="4400" dirty="0" smtClean="0">
                <a:solidFill>
                  <a:schemeClr val="bg1"/>
                </a:solidFill>
              </a:rPr>
              <a:t>Wonderful World of </a:t>
            </a:r>
            <a:br>
              <a:rPr lang="en-CA" sz="4400" dirty="0" smtClean="0">
                <a:solidFill>
                  <a:schemeClr val="bg1"/>
                </a:solidFill>
              </a:rPr>
            </a:br>
            <a:r>
              <a:rPr lang="en-CA" sz="4400" dirty="0" smtClean="0">
                <a:solidFill>
                  <a:schemeClr val="bg1"/>
                </a:solidFill>
              </a:rPr>
              <a:t>Esters</a:t>
            </a:r>
            <a:endParaRPr lang="en-CA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6699"/>
            <a:ext cx="9144000" cy="911802"/>
          </a:xfrm>
        </p:spPr>
        <p:txBody>
          <a:bodyPr>
            <a:norm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Danielle and Kaitlyn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562600"/>
            <a:ext cx="9144000" cy="457200"/>
          </a:xfrm>
          <a:prstGeom prst="rect">
            <a:avLst/>
          </a:prstGeom>
          <a:solidFill>
            <a:srgbClr val="FDD14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47625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773113"/>
          </a:xfrm>
        </p:spPr>
        <p:txBody>
          <a:bodyPr/>
          <a:lstStyle/>
          <a:p>
            <a:r>
              <a:rPr lang="en-CA" dirty="0" smtClean="0"/>
              <a:t>Resources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19201"/>
            <a:ext cx="3943558" cy="5181600"/>
          </a:xfrm>
        </p:spPr>
        <p:txBody>
          <a:bodyPr>
            <a:normAutofit fontScale="92500" lnSpcReduction="20000"/>
          </a:bodyPr>
          <a:lstStyle/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youtu.be/KZhxI_i8jcE</a:t>
            </a:r>
            <a:endParaRPr lang="en-CA" dirty="0" smtClean="0"/>
          </a:p>
          <a:p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www.3rd1000.com/chem301/chem301v.htm</a:t>
            </a:r>
            <a:endParaRPr lang="en-CA" dirty="0" smtClean="0"/>
          </a:p>
          <a:p>
            <a:r>
              <a:rPr lang="en-CA" dirty="0">
                <a:hlinkClick r:id="rId5"/>
              </a:rPr>
              <a:t>http://</a:t>
            </a:r>
            <a:r>
              <a:rPr lang="en-CA" dirty="0" smtClean="0">
                <a:hlinkClick r:id="rId5"/>
              </a:rPr>
              <a:t>www.iceis.pl/drinki/drinki_przepisyh249.jpg</a:t>
            </a:r>
            <a:endParaRPr lang="en-CA" dirty="0" smtClean="0"/>
          </a:p>
          <a:p>
            <a:r>
              <a:rPr lang="en-CA" dirty="0">
                <a:hlinkClick r:id="rId6"/>
              </a:rPr>
              <a:t>http://www.chm.bris.ac.uk/motm/ethylacetate/smells.htm</a:t>
            </a:r>
          </a:p>
          <a:p>
            <a:r>
              <a:rPr lang="en-CA" dirty="0" smtClean="0">
                <a:hlinkClick r:id="rId6"/>
              </a:rPr>
              <a:t>http</a:t>
            </a:r>
            <a:r>
              <a:rPr lang="en-CA" dirty="0">
                <a:hlinkClick r:id="rId6"/>
              </a:rPr>
              <a:t>://previews.123rf.com/images/haywiremedia/haywiremedia1302/haywiremedia130200025/18066081-A-young-boy-is-driving-a-box-car-with-a-wheels-thar-are-drawn-and-he-is-holding-a-steering-wheel-on--</a:t>
            </a:r>
            <a:r>
              <a:rPr lang="en-CA" dirty="0" smtClean="0">
                <a:hlinkClick r:id="rId6"/>
              </a:rPr>
              <a:t>Stock-Photo.jpg</a:t>
            </a:r>
            <a:endParaRPr lang="en-CA" dirty="0" smtClean="0"/>
          </a:p>
          <a:p>
            <a:r>
              <a:rPr lang="en-CA" dirty="0">
                <a:hlinkClick r:id="rId7"/>
              </a:rPr>
              <a:t>http://</a:t>
            </a:r>
            <a:r>
              <a:rPr lang="en-CA" dirty="0" smtClean="0">
                <a:hlinkClick r:id="rId7"/>
              </a:rPr>
              <a:t>media.wilby.nu/2014/06/fEW6Y.jpg</a:t>
            </a:r>
            <a:endParaRPr lang="en-CA" dirty="0" smtClean="0"/>
          </a:p>
          <a:p>
            <a:r>
              <a:rPr lang="en-CA" dirty="0">
                <a:hlinkClick r:id="rId8"/>
              </a:rPr>
              <a:t>http://</a:t>
            </a:r>
            <a:r>
              <a:rPr lang="en-CA" dirty="0" smtClean="0">
                <a:hlinkClick r:id="rId8"/>
              </a:rPr>
              <a:t>i3.cpcache.com/product/78499651/hello_ester_ash_grey_tshirt.jpg?width=350&amp;height=350&amp;Filters</a:t>
            </a:r>
            <a:endParaRPr lang="en-CA" dirty="0" smtClean="0"/>
          </a:p>
          <a:p>
            <a:r>
              <a:rPr lang="en-CA" dirty="0">
                <a:hlinkClick r:id="rId9"/>
              </a:rPr>
              <a:t>http://</a:t>
            </a:r>
            <a:r>
              <a:rPr lang="en-CA" dirty="0" smtClean="0">
                <a:hlinkClick r:id="rId9"/>
              </a:rPr>
              <a:t>images.parentherald.com/data/images/full/47522/bucket-of-water.png</a:t>
            </a:r>
            <a:endParaRPr lang="en-CA" dirty="0" smtClean="0"/>
          </a:p>
          <a:p>
            <a:r>
              <a:rPr lang="en-CA" dirty="0">
                <a:hlinkClick r:id="rId10"/>
              </a:rPr>
              <a:t>http://</a:t>
            </a:r>
            <a:r>
              <a:rPr lang="en-CA" dirty="0" smtClean="0">
                <a:hlinkClick r:id="rId10"/>
              </a:rPr>
              <a:t>www.chm.bris.ac.uk/motm/ethylacetate/smells.htm</a:t>
            </a:r>
            <a:endParaRPr lang="en-CA" dirty="0" smtClean="0"/>
          </a:p>
          <a:p>
            <a:r>
              <a:rPr lang="en-CA" dirty="0">
                <a:hlinkClick r:id="rId11"/>
              </a:rPr>
              <a:t>http://</a:t>
            </a:r>
            <a:r>
              <a:rPr lang="en-CA" dirty="0" smtClean="0">
                <a:hlinkClick r:id="rId11"/>
              </a:rPr>
              <a:t>gustotv.com/wp-content/uploads/2014/12/shutterstock_84284302.jpg</a:t>
            </a:r>
            <a:endParaRPr lang="en-CA" dirty="0" smtClean="0"/>
          </a:p>
          <a:p>
            <a:r>
              <a:rPr lang="en-CA" dirty="0">
                <a:hlinkClick r:id="rId12"/>
              </a:rPr>
              <a:t>http://</a:t>
            </a:r>
            <a:r>
              <a:rPr lang="en-CA" dirty="0" smtClean="0">
                <a:hlinkClick r:id="rId12"/>
              </a:rPr>
              <a:t>images.all-free-download.com/images/graphicthumb/banana_310735.jpg</a:t>
            </a:r>
            <a:endParaRPr lang="en-CA" dirty="0" smtClean="0"/>
          </a:p>
          <a:p>
            <a:r>
              <a:rPr lang="en-CA" dirty="0">
                <a:hlinkClick r:id="rId13"/>
              </a:rPr>
              <a:t>https://</a:t>
            </a:r>
            <a:r>
              <a:rPr lang="en-CA" dirty="0" smtClean="0">
                <a:hlinkClick r:id="rId13"/>
              </a:rPr>
              <a:t>staticdelivery.nexusmods.com/mods/110/images/74627-0-1459502036.jpg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1371600"/>
            <a:ext cx="3124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Prentice Hall Chemistry pg. 742</a:t>
            </a:r>
          </a:p>
          <a:p>
            <a:endParaRPr lang="en-CA" sz="1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CA" sz="1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Modern Chemistry pg. 313-314</a:t>
            </a:r>
          </a:p>
          <a:p>
            <a:endParaRPr lang="en-CA" sz="1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n-CA" sz="1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220158" cy="924475"/>
          </a:xfrm>
        </p:spPr>
        <p:txBody>
          <a:bodyPr/>
          <a:lstStyle/>
          <a:p>
            <a:r>
              <a:rPr lang="en-CA" dirty="0" smtClean="0"/>
              <a:t>What is it?						 Properties: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518406"/>
            <a:ext cx="2190955" cy="4563398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Colorless liquids</a:t>
            </a:r>
          </a:p>
          <a:p>
            <a:endParaRPr lang="en-CA" dirty="0"/>
          </a:p>
          <a:p>
            <a:r>
              <a:rPr lang="en-CA" dirty="0" smtClean="0"/>
              <a:t>Sweet, fruity smells</a:t>
            </a:r>
          </a:p>
          <a:p>
            <a:endParaRPr lang="en-CA" dirty="0" smtClean="0"/>
          </a:p>
          <a:p>
            <a:r>
              <a:rPr lang="en-CA" dirty="0" smtClean="0"/>
              <a:t>Soluble in alcohol</a:t>
            </a:r>
          </a:p>
          <a:p>
            <a:endParaRPr lang="en-CA" dirty="0"/>
          </a:p>
          <a:p>
            <a:r>
              <a:rPr lang="en-CA" dirty="0" smtClean="0"/>
              <a:t>Reaction is reversible</a:t>
            </a:r>
          </a:p>
          <a:p>
            <a:endParaRPr lang="en-CA" dirty="0"/>
          </a:p>
          <a:p>
            <a:r>
              <a:rPr lang="en-CA" dirty="0" smtClean="0"/>
              <a:t>Polar (less polar than alcohols) </a:t>
            </a:r>
          </a:p>
          <a:p>
            <a:endParaRPr lang="en-CA" dirty="0"/>
          </a:p>
          <a:p>
            <a:r>
              <a:rPr lang="en-CA" dirty="0" smtClean="0"/>
              <a:t>Varying boiling points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962891" y="1814946"/>
            <a:ext cx="274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  Esters derive from carboxylic acids.</a:t>
            </a:r>
          </a:p>
          <a:p>
            <a:endParaRPr lang="en-CA" dirty="0"/>
          </a:p>
          <a:p>
            <a:r>
              <a:rPr lang="en-CA" dirty="0" smtClean="0"/>
              <a:t>  Contains the –COOH group</a:t>
            </a:r>
          </a:p>
          <a:p>
            <a:endParaRPr lang="en-CA" dirty="0"/>
          </a:p>
          <a:p>
            <a:r>
              <a:rPr lang="en-CA" dirty="0" smtClean="0"/>
              <a:t>  The hydrogen in this group is replaced with a hydrocarbon</a:t>
            </a:r>
          </a:p>
          <a:p>
            <a:endParaRPr lang="en-CA" dirty="0"/>
          </a:p>
          <a:p>
            <a:r>
              <a:rPr lang="en-CA" dirty="0" smtClean="0"/>
              <a:t>  </a:t>
            </a:r>
            <a:r>
              <a:rPr lang="en-CA" dirty="0" err="1" smtClean="0"/>
              <a:t>ie</a:t>
            </a:r>
            <a:r>
              <a:rPr lang="en-CA" dirty="0" smtClean="0"/>
              <a:t>. An alkyl group such as methyl or ethyl, or a benzene ring like phenyl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31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09256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Methyl butanoate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67" y="4628256"/>
            <a:ext cx="1683979" cy="168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chm.bris.ac.uk/motm/ethylacetate/mols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1"/>
          <a:stretch/>
        </p:blipFill>
        <p:spPr bwMode="auto">
          <a:xfrm>
            <a:off x="1600200" y="4579579"/>
            <a:ext cx="3193277" cy="151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hm.bris.ac.uk/motm/ethylacetate/mols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6" b="17382"/>
          <a:stretch/>
        </p:blipFill>
        <p:spPr bwMode="auto">
          <a:xfrm>
            <a:off x="1600200" y="304800"/>
            <a:ext cx="3099637" cy="14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23" y="525264"/>
            <a:ext cx="1996870" cy="136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www.chm.bris.ac.uk/motm/ethylacetate/mols2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1" b="17840"/>
          <a:stretch/>
        </p:blipFill>
        <p:spPr bwMode="auto">
          <a:xfrm>
            <a:off x="838200" y="2354565"/>
            <a:ext cx="5369788" cy="15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397200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Octyl ethanoate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599" y="1779462"/>
            <a:ext cx="288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3- </a:t>
            </a:r>
            <a:r>
              <a:rPr lang="en-CA" dirty="0" err="1" smtClean="0">
                <a:solidFill>
                  <a:schemeClr val="bg1"/>
                </a:solidFill>
              </a:rPr>
              <a:t>methylbutyl</a:t>
            </a:r>
            <a:r>
              <a:rPr lang="en-CA" dirty="0" smtClean="0">
                <a:solidFill>
                  <a:schemeClr val="bg1"/>
                </a:solidFill>
              </a:rPr>
              <a:t> acetate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68" y="2472694"/>
            <a:ext cx="1683979" cy="168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0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General Formula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914400"/>
            <a:ext cx="1729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R-COOR’</a:t>
            </a:r>
            <a:endParaRPr lang="en-CA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5347" y="2694622"/>
            <a:ext cx="8382000" cy="1938992"/>
            <a:chOff x="838200" y="2667000"/>
            <a:chExt cx="7315200" cy="1938992"/>
          </a:xfrm>
        </p:grpSpPr>
        <p:sp>
          <p:nvSpPr>
            <p:cNvPr id="5" name="TextBox 4"/>
            <p:cNvSpPr txBox="1"/>
            <p:nvPr/>
          </p:nvSpPr>
          <p:spPr>
            <a:xfrm>
              <a:off x="838200" y="2667000"/>
              <a:ext cx="7315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		   O</a:t>
              </a:r>
            </a:p>
            <a:p>
              <a:pPr algn="ctr"/>
              <a:endParaRPr lang="en-CA" sz="2400" dirty="0" smtClean="0"/>
            </a:p>
            <a:p>
              <a:pPr algn="ctr"/>
              <a:r>
                <a:rPr lang="en-CA" sz="2400" dirty="0" smtClean="0"/>
                <a:t>R-OH     +        C-R’     </a:t>
              </a:r>
              <a:r>
                <a:rPr lang="en-CA" sz="2400" dirty="0" smtClean="0">
                  <a:sym typeface="Wingdings" panose="05000000000000000000" pitchFamily="2" charset="2"/>
                </a:rPr>
                <a:t>     R-O-C-R’     +     H-O-H</a:t>
              </a:r>
            </a:p>
            <a:p>
              <a:pPr algn="ctr"/>
              <a:endParaRPr lang="en-CA" sz="2400" dirty="0">
                <a:sym typeface="Wingdings" panose="05000000000000000000" pitchFamily="2" charset="2"/>
              </a:endParaRPr>
            </a:p>
            <a:p>
              <a:r>
                <a:rPr lang="en-CA" sz="2400" dirty="0" smtClean="0">
                  <a:sym typeface="Wingdings" panose="05000000000000000000" pitchFamily="2" charset="2"/>
                </a:rPr>
                <a:t> 		  HO		               O</a:t>
              </a:r>
              <a:endParaRPr lang="en-CA" sz="2400" dirty="0"/>
            </a:p>
          </p:txBody>
        </p:sp>
        <p:sp>
          <p:nvSpPr>
            <p:cNvPr id="6" name="Equal 5"/>
            <p:cNvSpPr/>
            <p:nvPr/>
          </p:nvSpPr>
          <p:spPr>
            <a:xfrm rot="3796507">
              <a:off x="2805699" y="3099371"/>
              <a:ext cx="556354" cy="381000"/>
            </a:xfrm>
            <a:prstGeom prst="mathEqual">
              <a:avLst>
                <a:gd name="adj1" fmla="val 0"/>
                <a:gd name="adj2" fmla="val 1176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9" name="Minus 8"/>
            <p:cNvSpPr/>
            <p:nvPr/>
          </p:nvSpPr>
          <p:spPr>
            <a:xfrm rot="7413518">
              <a:off x="2963634" y="3943920"/>
              <a:ext cx="342898" cy="114300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Equal 9"/>
            <p:cNvSpPr/>
            <p:nvPr/>
          </p:nvSpPr>
          <p:spPr>
            <a:xfrm rot="5400000">
              <a:off x="5432333" y="3822000"/>
              <a:ext cx="381000" cy="381000"/>
            </a:xfrm>
            <a:prstGeom prst="mathEqual">
              <a:avLst>
                <a:gd name="adj1" fmla="val 0"/>
                <a:gd name="adj2" fmla="val 1176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2" name="Donut 11"/>
          <p:cNvSpPr/>
          <p:nvPr/>
        </p:nvSpPr>
        <p:spPr>
          <a:xfrm>
            <a:off x="228600" y="3359318"/>
            <a:ext cx="609600" cy="609600"/>
          </a:xfrm>
          <a:prstGeom prst="donut">
            <a:avLst>
              <a:gd name="adj" fmla="val 316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34577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Alkyl group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1882292" y="2632277"/>
            <a:ext cx="2209800" cy="2119014"/>
          </a:xfrm>
          <a:prstGeom prst="donut">
            <a:avLst>
              <a:gd name="adj" fmla="val 102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8579" y="2129043"/>
            <a:ext cx="208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Carboxylic acid</a:t>
            </a: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581400" y="3849622"/>
            <a:ext cx="510692" cy="7839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36745" y="4715102"/>
            <a:ext cx="2000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Can be the same or different as “R”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7543799" y="3317493"/>
            <a:ext cx="1193547" cy="629973"/>
          </a:xfrm>
          <a:prstGeom prst="donut">
            <a:avLst>
              <a:gd name="adj" fmla="val 316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96200" y="4056952"/>
            <a:ext cx="119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Water!!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4514557" y="2722331"/>
            <a:ext cx="2209800" cy="2119014"/>
          </a:xfrm>
          <a:prstGeom prst="donut">
            <a:avLst>
              <a:gd name="adj" fmla="val 102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3600" y="2313709"/>
            <a:ext cx="1066800" cy="380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Ester!!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6" grpId="0" animBg="1"/>
      <p:bldP spid="16" grpId="1" animBg="1"/>
      <p:bldP spid="18" grpId="0"/>
      <p:bldP spid="18" grpId="1"/>
      <p:bldP spid="25" grpId="0"/>
      <p:bldP spid="25" grpId="1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475"/>
          </a:xfrm>
        </p:spPr>
        <p:txBody>
          <a:bodyPr/>
          <a:lstStyle/>
          <a:p>
            <a:pPr algn="ctr"/>
            <a:r>
              <a:rPr lang="en-CA" dirty="0" smtClean="0"/>
              <a:t>Synthesis!</a:t>
            </a:r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44630"/>
            <a:ext cx="2369697" cy="16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5" y="3657600"/>
            <a:ext cx="1953826" cy="234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066" y="3671455"/>
            <a:ext cx="2895600" cy="202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135413" y="666340"/>
            <a:ext cx="2486807" cy="1913483"/>
            <a:chOff x="2438400" y="1828800"/>
            <a:chExt cx="2175731" cy="16133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828800"/>
              <a:ext cx="2175731" cy="161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2114">
              <a:off x="4014753" y="2247460"/>
              <a:ext cx="352494" cy="469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44073">
              <a:off x="3015844" y="2545514"/>
              <a:ext cx="520549" cy="59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305572" y="266549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Alcohol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410201" y="2665490"/>
            <a:ext cx="27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Carboxylic acid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004790" y="615081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Ester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887719" y="5843430"/>
            <a:ext cx="135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Water</a:t>
            </a:r>
            <a:endParaRPr lang="en-CA" dirty="0"/>
          </a:p>
        </p:txBody>
      </p:sp>
      <p:sp>
        <p:nvSpPr>
          <p:cNvPr id="10" name="Plus 9"/>
          <p:cNvSpPr/>
          <p:nvPr/>
        </p:nvSpPr>
        <p:spPr>
          <a:xfrm>
            <a:off x="3509673" y="1122223"/>
            <a:ext cx="1371600" cy="1335385"/>
          </a:xfrm>
          <a:prstGeom prst="mathPlus">
            <a:avLst>
              <a:gd name="adj1" fmla="val 89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72" y="4331509"/>
            <a:ext cx="10366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qual 10"/>
          <p:cNvSpPr/>
          <p:nvPr/>
        </p:nvSpPr>
        <p:spPr>
          <a:xfrm>
            <a:off x="7674397" y="1323633"/>
            <a:ext cx="1008554" cy="932565"/>
          </a:xfrm>
          <a:prstGeom prst="mathEqual">
            <a:avLst>
              <a:gd name="adj1" fmla="val 8664"/>
              <a:gd name="adj2" fmla="val 1176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864232"/>
            <a:ext cx="87168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b="1" dirty="0" smtClean="0">
                <a:solidFill>
                  <a:schemeClr val="bg1"/>
                </a:solidFill>
              </a:rPr>
              <a:t>ESTERIFICATION</a:t>
            </a:r>
            <a:endParaRPr lang="en-CA" sz="6600" b="1" dirty="0">
              <a:solidFill>
                <a:schemeClr val="bg1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8348">
            <a:off x="9128012" y="6755450"/>
            <a:ext cx="1638152" cy="259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7600" y="162308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  <a:endParaRPr lang="en-C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9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7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7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7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7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7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7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02312E-6 L -0.14618 -0.29619 " pathEditMode="relative" rAng="0" ptsTypes="AA">
                                      <p:cBhvr>
                                        <p:cTn id="168" dur="1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-14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Reverse the reaction!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 be broken down in a strong acid or base</a:t>
            </a:r>
          </a:p>
          <a:p>
            <a:endParaRPr lang="en-CA" dirty="0"/>
          </a:p>
          <a:p>
            <a:r>
              <a:rPr lang="en-CA" dirty="0" smtClean="0"/>
              <a:t>Add water!!</a:t>
            </a:r>
          </a:p>
          <a:p>
            <a:endParaRPr lang="en-CA" dirty="0"/>
          </a:p>
          <a:p>
            <a:r>
              <a:rPr lang="en-CA" dirty="0" smtClean="0"/>
              <a:t>“Hydrolyzed”, produces an alcohol and a carboxylic acid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4800"/>
            <a:ext cx="1981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77556E-17 L 0.425 -0.0027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81000"/>
            <a:ext cx="3297953" cy="762000"/>
          </a:xfrm>
        </p:spPr>
        <p:txBody>
          <a:bodyPr/>
          <a:lstStyle/>
          <a:p>
            <a:r>
              <a:rPr lang="en-CA" dirty="0" smtClean="0"/>
              <a:t>Naming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09443" y="1828800"/>
            <a:ext cx="3297954" cy="3201712"/>
          </a:xfrm>
        </p:spPr>
        <p:txBody>
          <a:bodyPr>
            <a:normAutofit/>
          </a:bodyPr>
          <a:lstStyle/>
          <a:p>
            <a:r>
              <a:rPr lang="en-CA" sz="1600" u="sng" dirty="0" smtClean="0"/>
              <a:t>Step 1:</a:t>
            </a:r>
            <a:r>
              <a:rPr lang="en-CA" sz="1600" dirty="0" smtClean="0"/>
              <a:t> Name of alkyl group bonded to single-bonded “O” (R’)</a:t>
            </a:r>
          </a:p>
          <a:p>
            <a:endParaRPr lang="en-CA" sz="1600" u="sng" dirty="0"/>
          </a:p>
          <a:p>
            <a:r>
              <a:rPr lang="en-CA" sz="1600" u="sng" dirty="0" smtClean="0"/>
              <a:t>Step 2:</a:t>
            </a:r>
            <a:r>
              <a:rPr lang="en-CA" sz="1600" dirty="0" smtClean="0"/>
              <a:t> Name of carboxylic acid, “</a:t>
            </a:r>
            <a:r>
              <a:rPr lang="en-CA" sz="1600" dirty="0" err="1" smtClean="0"/>
              <a:t>oic</a:t>
            </a:r>
            <a:r>
              <a:rPr lang="en-CA" sz="1600" dirty="0" smtClean="0"/>
              <a:t> acid” ending replaced with “</a:t>
            </a:r>
            <a:r>
              <a:rPr lang="en-CA" sz="1600" dirty="0" err="1" smtClean="0"/>
              <a:t>oate</a:t>
            </a:r>
            <a:r>
              <a:rPr lang="en-CA" sz="1600" dirty="0" smtClean="0"/>
              <a:t>” (RCOO)</a:t>
            </a:r>
          </a:p>
          <a:p>
            <a:endParaRPr lang="en-CA" sz="1600" u="sng" dirty="0"/>
          </a:p>
          <a:p>
            <a:r>
              <a:rPr lang="en-CA" sz="1600" u="sng" dirty="0" smtClean="0"/>
              <a:t>Step 3:</a:t>
            </a:r>
            <a:r>
              <a:rPr lang="en-CA" sz="1600" dirty="0" smtClean="0"/>
              <a:t> Read backwards</a:t>
            </a:r>
            <a:endParaRPr lang="en-CA" sz="1600" u="sng" dirty="0"/>
          </a:p>
        </p:txBody>
      </p:sp>
      <p:sp>
        <p:nvSpPr>
          <p:cNvPr id="5" name="Rounded Rectangle 4"/>
          <p:cNvSpPr/>
          <p:nvPr/>
        </p:nvSpPr>
        <p:spPr>
          <a:xfrm>
            <a:off x="4419600" y="381000"/>
            <a:ext cx="4267200" cy="6096000"/>
          </a:xfrm>
          <a:prstGeom prst="roundRect">
            <a:avLst>
              <a:gd name="adj" fmla="val 21851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6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89956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hlinkClick r:id="rId2"/>
              </a:rPr>
              <a:t>https</a:t>
            </a:r>
            <a:r>
              <a:rPr lang="en-CA" sz="3200" dirty="0">
                <a:hlinkClick r:id="rId2"/>
              </a:rPr>
              <a:t>://</a:t>
            </a:r>
            <a:r>
              <a:rPr lang="en-CA" sz="3200" dirty="0" smtClean="0">
                <a:hlinkClick r:id="rId2"/>
              </a:rPr>
              <a:t>youtu.be/KZhxI_i8jcE</a:t>
            </a:r>
            <a:r>
              <a:rPr lang="en-CA" sz="3200" dirty="0" smtClean="0"/>
              <a:t> </a:t>
            </a:r>
            <a:endParaRPr lang="en-C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/>
              <a:t>Just in case…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34437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-0.44861 C -0.01424 -0.4419 -0.01372 -0.43495 -0.0151 -0.42847 C -0.02031 -0.4037 -0.05955 -0.38495 -0.07569 -0.37592 C -0.08819 -0.36898 -0.10069 -0.36088 -0.11372 -0.35579 C -0.12847 -0.35 -0.14375 -0.34653 -0.15903 -0.34352 C -0.17552 -0.34028 -0.19236 -0.33958 -0.20903 -0.3375 C -0.23333 -0.33819 -0.25781 -0.33495 -0.28177 -0.33958 C -0.30382 -0.34375 -0.31823 -0.37407 -0.32882 -0.39606 C -0.33594 -0.43727 -0.34167 -0.48889 -0.33038 -0.5294 C -0.31198 -0.59514 -0.26649 -0.63819 -0.21962 -0.66273 C -0.21389 -0.66574 -0.20885 -0.67083 -0.20295 -0.67292 C -0.19462 -0.67592 -0.17101 -0.67801 -0.16215 -0.67893 C -0.14792 -0.67824 -0.13351 -0.68032 -0.11962 -0.67685 C -0.08212 -0.66713 -0.04878 -0.63796 -0.01372 -0.62037 C 0.03021 -0.59815 0.07517 -0.59329 0.12118 -0.58403 C 0.14045 -0.58542 0.15972 -0.58518 0.17882 -0.58796 C 0.19757 -0.59074 0.22135 -0.6044 0.23177 -0.62639 C 0.23524 -0.63356 0.24549 -0.66667 0.24549 -0.6669 C 0.25243 -0.68866 0.25677 -0.70995 0.25903 -0.73356 C 0.25851 -0.7456 0.25955 -0.7581 0.25764 -0.76991 C 0.25694 -0.77361 0.2533 -0.775 0.25156 -0.77801 C 0.2217 -0.82731 0.26962 -0.75347 0.23785 -0.80023 C 0.21858 -0.8287 0.19531 -0.84143 0.16823 -0.85069 C 0.13125 -0.84954 0.10625 -0.84815 0.07274 -0.84051 C 0.05295 -0.83032 0.03733 -0.81852 0.01962 -0.80208 C 0 -0.7838 0.0026 -0.77546 -0.00608 -0.7537 C -0.01406 -0.73333 -0.02066 -0.71736 -0.02569 -0.69514 C -0.02517 -0.67893 -0.02656 -0.6625 -0.02431 -0.64653 C -0.02205 -0.63148 -0.00712 -0.60787 0 -0.59815 C 0.02674 -0.56111 0.05347 -0.53958 0.08628 -0.50717 C 0.12153 -0.47245 0.16684 -0.44977 0.2 -0.41018 C 0.21875 -0.38796 0.22899 -0.35995 0.24097 -0.33148 C 0.24549 -0.30671 0.25 -0.29259 0.24549 -0.26481 C 0.24375 -0.25463 0.20833 -0.22315 0.20764 -0.22245 C 0.15972 -0.17546 0.08681 -0.16342 0.03038 -0.15579 C -0.05556 -0.16088 -0.07726 -0.16065 -0.15156 -0.19005 C -0.18993 -0.20509 -0.23472 -0.22083 -0.26372 -0.26065 C -0.30122 -0.31227 -0.32101 -0.36342 -0.33941 -0.43032 C -0.34219 -0.46481 -0.34618 -0.49143 -0.33785 -0.52731 C -0.32622 -0.57708 -0.28125 -0.6206 -0.25 -0.64467 C -0.17986 -0.69861 -0.1026 -0.71805 -0.02274 -0.7213 C 0.01771 -0.71852 0.05851 -0.7213 0.09844 -0.71319 C 0.11128 -0.71065 0.23559 -0.66829 0.27118 -0.65069 C 0.3474 -0.61319 0.41979 -0.55717 0.5 -0.53542 C 0.52274 -0.53866 0.51962 -0.53796 0.52569 -0.56782 C 0.5283 -0.61435 0.52986 -0.63102 0.52569 -0.69097 C 0.51736 -0.81018 0.41319 -0.83634 0.34236 -0.84861 C 0.31563 -0.84514 0.28854 -0.84467 0.26215 -0.83842 C 0.2566 -0.83704 0.2375 -0.81667 0.23333 -0.81227 C 0.20955 -0.7868 0.19392 -0.75324 0.18038 -0.71736 C 0.17604 -0.69074 0.17274 -0.66551 0.17118 -0.63842 C 0.17205 -0.56111 0.17413 -0.50069 0.17882 -0.42847 C 0.17726 -0.42037 0.1776 -0.41134 0.17431 -0.40417 C 0.17222 -0.39954 0.14271 -0.38426 0.14236 -0.38403 C 0.11684 -0.37315 0.09028 -0.37083 0.06372 -0.36782 C 0.0375 -0.36991 0.01111 -0.37014 -0.0151 -0.37384 C -0.01719 -0.37407 -0.01788 -0.37824 -0.01962 -0.37986 C -0.02101 -0.38102 -0.02274 -0.38125 -0.02431 -0.38194 C -0.03073 -0.40393 -0.03594 -0.43449 -0.01962 -0.45069 C -0.01163 -0.44838 -0.00955 -0.44861 -0.01372 -0.44861 Z " pathEditMode="relative" ptsTypes="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chemeClr val="bg1"/>
                </a:solidFill>
                <a:latin typeface="Game of Thrones" panose="02000500000000000000" pitchFamily="2" charset="0"/>
              </a:rPr>
              <a:t>The   </a:t>
            </a:r>
            <a:r>
              <a:rPr lang="en-CA" sz="3600" i="1" dirty="0" smtClean="0">
                <a:solidFill>
                  <a:schemeClr val="bg1"/>
                </a:solidFill>
                <a:latin typeface="Game of Thrones" panose="02000500000000000000" pitchFamily="2" charset="0"/>
              </a:rPr>
              <a:t>name</a:t>
            </a:r>
            <a:r>
              <a:rPr lang="en-CA" sz="3600" dirty="0" smtClean="0">
                <a:solidFill>
                  <a:schemeClr val="bg1"/>
                </a:solidFill>
                <a:latin typeface="Game of Thrones" panose="02000500000000000000" pitchFamily="2" charset="0"/>
              </a:rPr>
              <a:t>   of   thrones</a:t>
            </a:r>
            <a:endParaRPr lang="en-CA" sz="3600" dirty="0">
              <a:solidFill>
                <a:schemeClr val="bg1"/>
              </a:solidFill>
              <a:latin typeface="Game of Thrones" panose="02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5113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(Naming)</a:t>
            </a:r>
            <a:endParaRPr lang="en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513</TotalTime>
  <Words>261</Words>
  <Application>Microsoft Office PowerPoint</Application>
  <PresentationFormat>On-screen Show (4:3)</PresentationFormat>
  <Paragraphs>84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Summer</vt:lpstr>
      <vt:lpstr>The Wonderful World of  Esters</vt:lpstr>
      <vt:lpstr>What is it?       Properties:</vt:lpstr>
      <vt:lpstr>PowerPoint Presentation</vt:lpstr>
      <vt:lpstr>General Formula</vt:lpstr>
      <vt:lpstr>Synthesis!</vt:lpstr>
      <vt:lpstr>Reverse the reaction!</vt:lpstr>
      <vt:lpstr>Naming</vt:lpstr>
      <vt:lpstr>PowerPoint Presentation</vt:lpstr>
      <vt:lpstr>PowerPoint Presentation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Wonderful World of  Esters</dc:title>
  <dc:creator>Danielle Roy</dc:creator>
  <cp:lastModifiedBy>Danielle Roy</cp:lastModifiedBy>
  <cp:revision>47</cp:revision>
  <dcterms:created xsi:type="dcterms:W3CDTF">2006-08-16T00:00:00Z</dcterms:created>
  <dcterms:modified xsi:type="dcterms:W3CDTF">2016-09-30T00:06:53Z</dcterms:modified>
</cp:coreProperties>
</file>